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1" r:id="rId1"/>
  </p:sldMasterIdLst>
  <p:notesMasterIdLst>
    <p:notesMasterId r:id="rId18"/>
  </p:notesMasterIdLst>
  <p:sldIdLst>
    <p:sldId id="299" r:id="rId2"/>
    <p:sldId id="452" r:id="rId3"/>
    <p:sldId id="453" r:id="rId4"/>
    <p:sldId id="454" r:id="rId5"/>
    <p:sldId id="402" r:id="rId6"/>
    <p:sldId id="406" r:id="rId7"/>
    <p:sldId id="407" r:id="rId8"/>
    <p:sldId id="459" r:id="rId9"/>
    <p:sldId id="435" r:id="rId10"/>
    <p:sldId id="446" r:id="rId11"/>
    <p:sldId id="458" r:id="rId12"/>
    <p:sldId id="456" r:id="rId13"/>
    <p:sldId id="457" r:id="rId14"/>
    <p:sldId id="449" r:id="rId15"/>
    <p:sldId id="451" r:id="rId16"/>
    <p:sldId id="434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лпакова Ирина Эмильевна" initials="КИЭ" lastIdx="4" clrIdx="0"/>
  <p:cmAuthor id="1" name="Тищенко Анастасия Валерьевна" initials="ТАВ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90" autoAdjust="0"/>
    <p:restoredTop sz="89016" autoAdjust="0"/>
  </p:normalViewPr>
  <p:slideViewPr>
    <p:cSldViewPr>
      <p:cViewPr>
        <p:scale>
          <a:sx n="100" d="100"/>
          <a:sy n="100" d="100"/>
        </p:scale>
        <p:origin x="-273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92511614390078"/>
          <c:y val="0.20734192803540505"/>
          <c:w val="0.63676592809668608"/>
          <c:h val="0.69465694287936253"/>
        </c:manualLayout>
      </c:layout>
      <c:bar3DChart>
        <c:barDir val="col"/>
        <c:grouping val="clustered"/>
        <c:varyColors val="0"/>
        <c:ser>
          <c:idx val="0"/>
          <c:order val="0"/>
          <c:tx>
            <c:v>кол-во организаций </c:v>
          </c:tx>
          <c:invertIfNegative val="0"/>
          <c:dLbls>
            <c:dLbl>
              <c:idx val="0"/>
              <c:layout>
                <c:manualLayout>
                  <c:x val="6.6666666666666666E-2"/>
                  <c:y val="-1.3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666666666666666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Лист1!$B$1:$C$1</c:f>
              <c:strCache>
                <c:ptCount val="2"/>
                <c:pt idx="0">
                  <c:v>9 месяцев 2024 года</c:v>
                </c:pt>
                <c:pt idx="1">
                  <c:v>9 месяцев 2025 года 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980</c:v>
                </c:pt>
                <c:pt idx="1">
                  <c:v>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467264"/>
        <c:axId val="83681280"/>
        <c:axId val="0"/>
      </c:bar3DChart>
      <c:catAx>
        <c:axId val="8346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83681280"/>
        <c:crosses val="autoZero"/>
        <c:auto val="1"/>
        <c:lblAlgn val="ctr"/>
        <c:lblOffset val="100"/>
        <c:noMultiLvlLbl val="0"/>
      </c:catAx>
      <c:valAx>
        <c:axId val="8368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6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90476933750986"/>
          <c:y val="8.7979906994460969E-2"/>
          <c:w val="0.23206699050541232"/>
          <c:h val="0.5417235386544352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117627286875288E-2"/>
          <c:y val="0.15195146061478593"/>
          <c:w val="0.54978980632124719"/>
          <c:h val="0.95877309928526455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1"/>
          </c:dPt>
          <c:dLbls>
            <c:dLbl>
              <c:idx val="0"/>
              <c:layout>
                <c:manualLayout>
                  <c:x val="-0.13934674102819958"/>
                  <c:y val="1.324319775492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342248147371543E-3"/>
                  <c:y val="-1.3436949803197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101578724987013E-4"/>
                  <c:y val="-4.472514647133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13850590638918E-3"/>
                  <c:y val="3.517887268804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208766175266607E-2"/>
                  <c:y val="-4.224070564986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Лист1!$A$3:$A$14</c:f>
              <c:strCache>
                <c:ptCount val="12"/>
                <c:pt idx="0">
                  <c:v>Эксплуатация </c:v>
                </c:pt>
                <c:pt idx="1">
                  <c:v>Изготовление </c:v>
                </c:pt>
                <c:pt idx="2">
                  <c:v>Конструирование </c:v>
                </c:pt>
                <c:pt idx="3">
                  <c:v>Сооружение </c:v>
                </c:pt>
                <c:pt idx="4">
                  <c:v>Проектирование </c:v>
                </c:pt>
                <c:pt idx="5">
                  <c:v>Обращение с РАО </c:v>
                </c:pt>
                <c:pt idx="6">
                  <c:v>Обращение с РВ </c:v>
                </c:pt>
                <c:pt idx="7">
                  <c:v>Вывод из эксплуатации </c:v>
                </c:pt>
                <c:pt idx="8">
                  <c:v>Обращение с ЯМ </c:v>
                </c:pt>
                <c:pt idx="9">
                  <c:v>Экспертиза обоснования безопасности ОИАЭ</c:v>
                </c:pt>
                <c:pt idx="10">
                  <c:v>Использование ЯМ при НИР и ОКР </c:v>
                </c:pt>
                <c:pt idx="11">
                  <c:v>Использование РВ при НИР и ОКР </c:v>
                </c:pt>
              </c:strCache>
            </c:strRef>
          </c:cat>
          <c:val>
            <c:numRef>
              <c:f>Лист1!$B$3:$B$14</c:f>
              <c:numCache>
                <c:formatCode>General</c:formatCode>
                <c:ptCount val="12"/>
                <c:pt idx="0">
                  <c:v>687</c:v>
                </c:pt>
                <c:pt idx="1">
                  <c:v>191</c:v>
                </c:pt>
                <c:pt idx="2">
                  <c:v>137</c:v>
                </c:pt>
                <c:pt idx="3">
                  <c:v>58</c:v>
                </c:pt>
                <c:pt idx="4">
                  <c:v>36</c:v>
                </c:pt>
                <c:pt idx="5">
                  <c:v>24</c:v>
                </c:pt>
                <c:pt idx="6">
                  <c:v>22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681946395211241"/>
          <c:y val="4.307702778226561E-2"/>
          <c:w val="0.32344927649234978"/>
          <c:h val="0.895655631486056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82026630164783"/>
          <c:y val="3.5429281432813667E-2"/>
          <c:w val="0.52407395265693912"/>
          <c:h val="0.820364397634391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ПГН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873756165457508E-2"/>
                  <c:y val="-1.550082935539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865339909821337E-2"/>
                  <c:y val="-3.720199045295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2426</c:v>
                </c:pt>
                <c:pt idx="1">
                  <c:v>2596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плановые проверки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873756165457508E-2"/>
                  <c:y val="3.10016587107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865339909821337E-2"/>
                  <c:y val="-3.10016587107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184</c:v>
                </c:pt>
                <c:pt idx="1">
                  <c:v>170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873756165457508E-2"/>
                  <c:y val="-4.6502488066192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865339909821337E-2"/>
                  <c:y val="-5.270281980835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141</c:v>
                </c:pt>
                <c:pt idx="1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700416"/>
        <c:axId val="135223168"/>
        <c:axId val="0"/>
      </c:bar3DChart>
      <c:catAx>
        <c:axId val="13470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223168"/>
        <c:crosses val="autoZero"/>
        <c:auto val="1"/>
        <c:lblAlgn val="ctr"/>
        <c:lblOffset val="100"/>
        <c:noMultiLvlLbl val="0"/>
      </c:catAx>
      <c:valAx>
        <c:axId val="13522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7004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78288510396119504"/>
          <c:y val="5.42590054326135E-2"/>
          <c:w val="0.1882284305936657"/>
          <c:h val="0.65805853943130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2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4"/>
                <c:pt idx="0">
                  <c:v>ПГН</c:v>
                </c:pt>
                <c:pt idx="1">
                  <c:v>внеплановые проверки</c:v>
                </c:pt>
                <c:pt idx="2">
                  <c:v>плановые проверки</c:v>
                </c:pt>
                <c:pt idx="3">
                  <c:v>анализ док-в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45</c:v>
                </c:pt>
                <c:pt idx="2">
                  <c:v>99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97326981510795"/>
          <c:y val="0.44623138707170001"/>
          <c:w val="0.27619986232898552"/>
          <c:h val="0.3238549599843298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118190719511523E-2"/>
                  <c:y val="3.1138922009750162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нарушения ; 210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210</c:v>
                </c:pt>
                <c:pt idx="1">
                  <c:v>189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проверки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619520"/>
        <c:axId val="199029504"/>
        <c:axId val="0"/>
      </c:bar3DChart>
      <c:catAx>
        <c:axId val="198619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029504"/>
        <c:crosses val="autoZero"/>
        <c:auto val="1"/>
        <c:lblAlgn val="ctr"/>
        <c:lblOffset val="100"/>
        <c:noMultiLvlLbl val="0"/>
      </c:catAx>
      <c:valAx>
        <c:axId val="19902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61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7906675330792"/>
          <c:y val="2.5687977803272075E-2"/>
          <c:w val="0.76988835052878901"/>
          <c:h val="0.45736551554522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наложено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2024</c:v>
                </c:pt>
                <c:pt idx="1">
                  <c:v>9 месяцев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</c:v>
                </c:pt>
                <c:pt idx="1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  с учетом обжалования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2024</c:v>
                </c:pt>
                <c:pt idx="1">
                  <c:v>9 месяцев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</c:v>
                </c:pt>
                <c:pt idx="1">
                  <c:v>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9 месяцев 2024</c:v>
                </c:pt>
                <c:pt idx="1">
                  <c:v>9 месяцев 2025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</c:v>
                </c:pt>
                <c:pt idx="1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внеплана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9 месяцев 2024</c:v>
                </c:pt>
                <c:pt idx="1">
                  <c:v>9 месяцев 2025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ПГН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9 месяцев 2024</c:v>
                </c:pt>
                <c:pt idx="1">
                  <c:v>9 месяцев 2025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10</c:v>
                </c:pt>
                <c:pt idx="1">
                  <c:v>14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анализу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9 месяцев 2024</c:v>
                </c:pt>
                <c:pt idx="1">
                  <c:v>9 месяцев 2025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17</c:v>
                </c:pt>
                <c:pt idx="1">
                  <c:v>22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обжаловано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9 месяцев 2024</c:v>
                </c:pt>
                <c:pt idx="1">
                  <c:v>9 месяцев 2025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88288"/>
        <c:axId val="37994880"/>
      </c:barChart>
      <c:catAx>
        <c:axId val="3778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994880"/>
        <c:crosses val="autoZero"/>
        <c:auto val="1"/>
        <c:lblAlgn val="ctr"/>
        <c:lblOffset val="100"/>
        <c:noMultiLvlLbl val="0"/>
      </c:catAx>
      <c:valAx>
        <c:axId val="37994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788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70841286995048"/>
          <c:y val="5.1045923215812979E-2"/>
          <c:w val="0.63072242814771418"/>
          <c:h val="0.74608581086188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9 месяцев 2025</c:v>
                </c:pt>
                <c:pt idx="1">
                  <c:v>9 месяцев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Предупреждение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9 месяцев 2025</c:v>
                </c:pt>
                <c:pt idx="1">
                  <c:v>9 месяцев 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9 месяцев 2025</c:v>
                </c:pt>
                <c:pt idx="1">
                  <c:v>9 месяцев 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50976"/>
        <c:axId val="37952512"/>
      </c:barChart>
      <c:catAx>
        <c:axId val="37950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7952512"/>
        <c:crosses val="autoZero"/>
        <c:auto val="1"/>
        <c:lblAlgn val="ctr"/>
        <c:lblOffset val="100"/>
        <c:noMultiLvlLbl val="0"/>
      </c:catAx>
      <c:valAx>
        <c:axId val="3795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5097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900"/>
            </a:pPr>
            <a:endParaRPr lang="ru-RU"/>
          </a:p>
        </c:txPr>
      </c:legendEntry>
      <c:layout>
        <c:manualLayout>
          <c:xMode val="edge"/>
          <c:yMode val="edge"/>
          <c:x val="0.68641720785232618"/>
          <c:y val="0.16961037087883166"/>
          <c:w val="0.23860585355835884"/>
          <c:h val="0.3802468700387008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75193354584533"/>
          <c:y val="3.272366384215835E-2"/>
          <c:w val="0.73145163357917498"/>
          <c:h val="0.896492749089341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штрафов из них: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2025</c:v>
                </c:pt>
                <c:pt idx="1">
                  <c:v>9 месяцев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долж. лицо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52738584601710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2025</c:v>
                </c:pt>
                <c:pt idx="1">
                  <c:v>9 месяцев 2024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юр.лицо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7133737277054686E-2"/>
                  <c:y val="-8.9348047698255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2025</c:v>
                </c:pt>
                <c:pt idx="1">
                  <c:v>9 месяцев 2024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005376"/>
        <c:axId val="38162816"/>
        <c:axId val="36559936"/>
      </c:bar3DChart>
      <c:catAx>
        <c:axId val="3800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8162816"/>
        <c:crosses val="autoZero"/>
        <c:auto val="1"/>
        <c:lblAlgn val="ctr"/>
        <c:lblOffset val="100"/>
        <c:noMultiLvlLbl val="0"/>
      </c:catAx>
      <c:valAx>
        <c:axId val="3816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005376"/>
        <c:crosses val="autoZero"/>
        <c:crossBetween val="between"/>
      </c:valAx>
      <c:serAx>
        <c:axId val="36559936"/>
        <c:scaling>
          <c:orientation val="minMax"/>
        </c:scaling>
        <c:delete val="1"/>
        <c:axPos val="b"/>
        <c:majorTickMark val="out"/>
        <c:minorTickMark val="none"/>
        <c:tickLblPos val="nextTo"/>
        <c:crossAx val="38162816"/>
        <c:crosses val="autoZero"/>
      </c:serAx>
    </c:plotArea>
    <c:legend>
      <c:legendPos val="r"/>
      <c:layout>
        <c:manualLayout>
          <c:xMode val="edge"/>
          <c:yMode val="edge"/>
          <c:x val="0.76550468751335321"/>
          <c:y val="0"/>
          <c:w val="0.23449531248664679"/>
          <c:h val="0.4050679338299146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1954D-3317-4ABE-8059-1652ECEF3A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B5D6EC0-0DAF-48CD-842C-46B2BF655348}">
      <dgm:prSet/>
      <dgm:spPr/>
      <dgm:t>
        <a:bodyPr/>
        <a:lstStyle/>
        <a:p>
          <a:pPr rtl="0"/>
          <a:r>
            <a:rPr lang="ru-RU" dirty="0" smtClean="0"/>
            <a:t>Выявленные правонарушения при проведении проверочных мероприятий</a:t>
          </a:r>
          <a:endParaRPr lang="ru-RU" dirty="0"/>
        </a:p>
      </dgm:t>
    </dgm:pt>
    <dgm:pt modelId="{FFBF0B2A-ED49-4E55-8ADA-B2E3949A898C}" type="parTrans" cxnId="{B7F6DBCE-8576-462E-8B20-3BF3F9BE356C}">
      <dgm:prSet/>
      <dgm:spPr/>
      <dgm:t>
        <a:bodyPr/>
        <a:lstStyle/>
        <a:p>
          <a:endParaRPr lang="ru-RU"/>
        </a:p>
      </dgm:t>
    </dgm:pt>
    <dgm:pt modelId="{2753D28C-4BC7-4CB9-8C83-04F4E6D734C4}" type="sibTrans" cxnId="{B7F6DBCE-8576-462E-8B20-3BF3F9BE356C}">
      <dgm:prSet/>
      <dgm:spPr/>
      <dgm:t>
        <a:bodyPr/>
        <a:lstStyle/>
        <a:p>
          <a:endParaRPr lang="ru-RU"/>
        </a:p>
      </dgm:t>
    </dgm:pt>
    <dgm:pt modelId="{F1835047-1A02-410E-9363-64FFD9BE8DC6}" type="pres">
      <dgm:prSet presAssocID="{7011954D-3317-4ABE-8059-1652ECEF3A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385AF0-D6A5-4685-BDAB-F1358ECF6B68}" type="pres">
      <dgm:prSet presAssocID="{AB5D6EC0-0DAF-48CD-842C-46B2BF6553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6DBCE-8576-462E-8B20-3BF3F9BE356C}" srcId="{7011954D-3317-4ABE-8059-1652ECEF3A53}" destId="{AB5D6EC0-0DAF-48CD-842C-46B2BF655348}" srcOrd="0" destOrd="0" parTransId="{FFBF0B2A-ED49-4E55-8ADA-B2E3949A898C}" sibTransId="{2753D28C-4BC7-4CB9-8C83-04F4E6D734C4}"/>
    <dgm:cxn modelId="{7183105D-69C0-48D8-93E2-842A2195D9BD}" type="presOf" srcId="{AB5D6EC0-0DAF-48CD-842C-46B2BF655348}" destId="{3C385AF0-D6A5-4685-BDAB-F1358ECF6B68}" srcOrd="0" destOrd="0" presId="urn:microsoft.com/office/officeart/2005/8/layout/vList2"/>
    <dgm:cxn modelId="{5C87E429-C8AC-4628-AC6A-38F65FB01934}" type="presOf" srcId="{7011954D-3317-4ABE-8059-1652ECEF3A53}" destId="{F1835047-1A02-410E-9363-64FFD9BE8DC6}" srcOrd="0" destOrd="0" presId="urn:microsoft.com/office/officeart/2005/8/layout/vList2"/>
    <dgm:cxn modelId="{21011229-E698-4052-AB15-2223142CC7A0}" type="presParOf" srcId="{F1835047-1A02-410E-9363-64FFD9BE8DC6}" destId="{3C385AF0-D6A5-4685-BDAB-F1358ECF6B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85AF0-D6A5-4685-BDAB-F1358ECF6B68}">
      <dsp:nvSpPr>
        <dsp:cNvPr id="0" name=""/>
        <dsp:cNvSpPr/>
      </dsp:nvSpPr>
      <dsp:spPr>
        <a:xfrm>
          <a:off x="0" y="13004"/>
          <a:ext cx="7740351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Выявленные правонарушения при проведении проверочных мероприятий</a:t>
          </a:r>
          <a:endParaRPr lang="ru-RU" sz="2400" kern="1200" dirty="0"/>
        </a:p>
      </dsp:txBody>
      <dsp:txXfrm>
        <a:off x="46606" y="59610"/>
        <a:ext cx="7647139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0.18433</cdr:x>
      <cdr:y>0.76579</cdr:y>
    </cdr:from>
    <cdr:to>
      <cdr:x>0.40712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592" y="3888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0.16531</cdr:x>
      <cdr:y>0.82813</cdr:y>
    </cdr:from>
    <cdr:to>
      <cdr:x>0.92573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4536504"/>
          <a:ext cx="331236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0.39843</cdr:x>
      <cdr:y>0.01326</cdr:y>
    </cdr:from>
    <cdr:to>
      <cdr:x>0.73311</cdr:x>
      <cdr:y>0.09279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00400" y="72008"/>
          <a:ext cx="3024346" cy="432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Административные наказания 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0.39394</cdr:x>
      <cdr:y>0.72845</cdr:y>
    </cdr:from>
    <cdr:to>
      <cdr:x>0.58634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24529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1FA481-2463-4311-A933-621BFB383610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9A6775-4684-439A-80F1-F2AD63580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43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7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2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7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1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3055F-C8BB-4EFF-9618-7B0CB0418355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6394F-CCC7-4965-A55D-0989098B7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BBADC-0690-48E4-A0BD-1256F15593F9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F6F57-EFBD-45F4-859E-6FF2E0BF5A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0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67404-559C-4E7C-BACF-BEFE0A483A90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B4C15-32A8-4E08-A11E-8CDDF85651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3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7FBB8-BC07-4127-BE9F-16816313B398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FAD8B-53D0-47DE-B652-4EE212066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11D86-0588-44FF-A41F-65DE13EE36D3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5047-19B4-4624-92FE-40C3AD6EF6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2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3B50F-EA4D-4927-A060-3965A96EC3A4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3B0-24C8-498B-896F-3D85D708C8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0C2DB-3590-4956-9D74-10F8D6D6A93A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122E-D159-45BE-B3DB-527CAB8D85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9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26810-9C88-4BEF-968B-78171709F813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C4DCC-E4E0-4D47-922F-C97FACFD9C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6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4F5BC-C395-4F82-A21E-67419986345A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E1B4C-2867-4B42-A4D1-DE798B3C85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6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B1635-22D6-466B-ABEF-8A40534BE37C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CAD27-D84D-47FC-835B-0D105A2DB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9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A9F96-5614-4883-995D-353D0700932F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3A586-D634-48AC-9628-75D09E5A99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3701B8-4760-4CDC-B589-6666B77D707C}" type="datetimeFigureOut">
              <a:rPr lang="ru-RU" smtClean="0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C882AE-30B3-4715-819F-C7312D1351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9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-nrs.gosnadzor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92457"/>
            <a:ext cx="7875290" cy="393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296056" y="2852737"/>
            <a:ext cx="8281988" cy="2160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376175"/>
            <a:ext cx="9144000" cy="13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Правоприменительная практика  Волжского МТУ по надзору за ЯРБ Ростехнадзора </a:t>
            </a:r>
            <a:r>
              <a:rPr lang="ru-RU" sz="2000" b="1" dirty="0" smtClean="0">
                <a:solidFill>
                  <a:schemeClr val="tx2"/>
                </a:solidFill>
              </a:rPr>
              <a:t>за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9 </a:t>
            </a:r>
            <a:r>
              <a:rPr lang="ru-RU" sz="2000" b="1" dirty="0" smtClean="0">
                <a:solidFill>
                  <a:schemeClr val="tx2"/>
                </a:solidFill>
              </a:rPr>
              <a:t>месяцев  2025 г.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609600" y="2413001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-14858" y="1052736"/>
            <a:ext cx="89794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Федеральная служба по экологическому, технологическому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 атомному надзору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Волжское межрегиональное территориальное управление по надзору за ядерной и радиационной безопасностью</a:t>
            </a:r>
          </a:p>
        </p:txBody>
      </p:sp>
      <p:grpSp>
        <p:nvGrpSpPr>
          <p:cNvPr id="3079" name="Group 17"/>
          <p:cNvGrpSpPr>
            <a:grpSpLocks/>
          </p:cNvGrpSpPr>
          <p:nvPr/>
        </p:nvGrpSpPr>
        <p:grpSpPr bwMode="auto">
          <a:xfrm>
            <a:off x="-14858" y="0"/>
            <a:ext cx="9158858" cy="1124744"/>
            <a:chOff x="0" y="634"/>
            <a:chExt cx="5760" cy="278"/>
          </a:xfrm>
        </p:grpSpPr>
        <p:sp>
          <p:nvSpPr>
            <p:cNvPr id="3081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3082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3083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</p:grpSp>
      <p:pic>
        <p:nvPicPr>
          <p:cNvPr id="3080" name="Picture 3" descr="C:\Users\N.Asatova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12" y="13117"/>
            <a:ext cx="1167877" cy="111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381328"/>
            <a:ext cx="677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Миронов Евгений Алексеевич – Руководитель Управления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</a:rPr>
              <a:t>Меры принимаемые к нарушителям </a:t>
            </a:r>
            <a:br>
              <a:rPr lang="ru-RU" sz="2800" b="1" dirty="0">
                <a:latin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23928973"/>
              </p:ext>
            </p:extLst>
          </p:nvPr>
        </p:nvGraphicFramePr>
        <p:xfrm>
          <a:off x="251520" y="1412776"/>
          <a:ext cx="46805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923293"/>
              </p:ext>
            </p:extLst>
          </p:nvPr>
        </p:nvGraphicFramePr>
        <p:xfrm>
          <a:off x="4716016" y="908720"/>
          <a:ext cx="4427984" cy="426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760" cy="215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11144" cy="129614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Предоставления государственной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услуги по лицензированию в области использования атомной энергии за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9 месяцев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2025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29" y="1700808"/>
            <a:ext cx="2934198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" y="0"/>
            <a:ext cx="1368152" cy="154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5157192"/>
            <a:ext cx="7308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Причина отказа в дальнейшем рассмотрении документов:</a:t>
            </a:r>
          </a:p>
          <a:p>
            <a:pPr algn="just"/>
            <a:r>
              <a:rPr lang="ru-RU" sz="1400" dirty="0"/>
              <a:t>- представленный комплект документов не соответствуют требованиям Административного регламента предоставления Федеральной службой по экологическому , технологическому и атомному надзору государственной услуги по лицензированию в области использования атомной энергии (приказ Ростехнадзора от 08.10.2014 №453).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55984"/>
              </p:ext>
            </p:extLst>
          </p:nvPr>
        </p:nvGraphicFramePr>
        <p:xfrm>
          <a:off x="1915224" y="1700809"/>
          <a:ext cx="7228772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112"/>
                <a:gridCol w="360666"/>
                <a:gridCol w="363242"/>
                <a:gridCol w="363242"/>
                <a:gridCol w="350361"/>
                <a:gridCol w="350361"/>
                <a:gridCol w="350361"/>
                <a:gridCol w="350361"/>
                <a:gridCol w="350361"/>
                <a:gridCol w="350361"/>
                <a:gridCol w="350361"/>
                <a:gridCol w="350361"/>
                <a:gridCol w="350361"/>
                <a:gridCol w="360666"/>
                <a:gridCol w="360666"/>
                <a:gridCol w="340057"/>
                <a:gridCol w="309142"/>
                <a:gridCol w="319446"/>
                <a:gridCol w="309142"/>
                <a:gridCol w="309142"/>
              </a:tblGrid>
              <a:tr h="15223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Рассмотрено заявлений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Принято решений об отказе в дельнейшем рассмотрении заявлений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Принято решений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предоставлено лицензий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переоформлено лицензий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внесено изменений в УДЛ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выдано дубликатов лицензий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ctr"/>
                </a:tc>
              </a:tr>
              <a:tr h="115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 предоставлении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 переоформлении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 внесении изменений в УДЛ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о прекращении действия лицензии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 возобновлении действия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 выдаче дубликата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о предоставлении лицензии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 переоформлении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 приостановлении действия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 возобновлении действия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 прекращении действия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 аннулировании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 отказе в выдаче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 отказе в переоформлении лицензии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 отказе во внесении изменения в УДЛ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vert="vert27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Всего по МТУ ЯРБ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r>
                        <a:rPr lang="ru-RU" sz="1600" u="none" strike="noStrike" dirty="0" smtClean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" y="5151437"/>
            <a:ext cx="16637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9176" cy="10129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Предоставления государственной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услуги  по выдачи разрешений в области использования атомной энергии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 9 месяцев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2025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4725144"/>
            <a:ext cx="8686800" cy="18722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Причина отказа в выдаче разрешений :</a:t>
            </a:r>
          </a:p>
          <a:p>
            <a:pPr algn="just"/>
            <a:r>
              <a:rPr lang="ru-RU" dirty="0" smtClean="0"/>
              <a:t>отрицательный </a:t>
            </a:r>
            <a:r>
              <a:rPr lang="ru-RU" dirty="0"/>
              <a:t>результат проверки  теоретических знаний заявителя,  требование пункта 40 Административного регламента по предоставлению Федеральной службой по экологическому , технологическому и атомному надзору государственной услуги по выдаче разрешений  на право  ведения работ  в области использования атомной энергии работника объектов использования атомной энергии  (приказ Ростехнадзора от 19.12.2018 №623).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17" y="1538883"/>
            <a:ext cx="3384786" cy="32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532663"/>
              </p:ext>
            </p:extLst>
          </p:nvPr>
        </p:nvGraphicFramePr>
        <p:xfrm>
          <a:off x="1" y="1562099"/>
          <a:ext cx="6732239" cy="3091037"/>
        </p:xfrm>
        <a:graphic>
          <a:graphicData uri="http://schemas.openxmlformats.org/drawingml/2006/table">
            <a:tbl>
              <a:tblPr/>
              <a:tblGrid>
                <a:gridCol w="179511"/>
                <a:gridCol w="2376264"/>
                <a:gridCol w="1080120"/>
                <a:gridCol w="792088"/>
                <a:gridCol w="1216652"/>
                <a:gridCol w="1087604"/>
              </a:tblGrid>
              <a:tr h="344229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п/п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Направление надзора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разрешений работникам на право ведения работ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Подано заявлений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Отказано в рассмотрении заявления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Выдано разрешений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Отказано в выдаче разрешений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Надзор за ядерной и радиационной безопасностью атомных станций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Надзор за ядерной и радиационной безопасностью предприятий топливного цикла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Надзор за ядерной и радиационной безопасностью исследовательских реакторов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Надзор за радиационной безопасностью на радиационно опасных объектах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Всего по МТУ ЯРБ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273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(1338)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(20)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125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(1017)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70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(155)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7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Регистрация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организаций, эксплуатирующих РИ 4 и 5 категорий за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9 месяцев 2024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91"/>
            <a:ext cx="13652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452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Причина отказа в рассмотрении уведомлений:</a:t>
            </a:r>
          </a:p>
          <a:p>
            <a:r>
              <a:rPr lang="ru-RU" dirty="0"/>
              <a:t>- не соответствие формы уведомления Приказу Ростехнадзора от 29.10.2013 №505.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17959"/>
              </p:ext>
            </p:extLst>
          </p:nvPr>
        </p:nvGraphicFramePr>
        <p:xfrm>
          <a:off x="179511" y="1568003"/>
          <a:ext cx="7200801" cy="3733206"/>
        </p:xfrm>
        <a:graphic>
          <a:graphicData uri="http://schemas.openxmlformats.org/drawingml/2006/table">
            <a:tbl>
              <a:tblPr/>
              <a:tblGrid>
                <a:gridCol w="729194"/>
                <a:gridCol w="4739769"/>
                <a:gridCol w="1731838"/>
              </a:tblGrid>
              <a:tr h="1410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п/п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Регистрация организаций, эксплуатирующих РИ 4 и 5 категорий, всего по МТУ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0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Подано уведомлений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10(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56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Отказано в рассмотрении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уведомлений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1(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8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Зарегистрировано организаций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(1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Исключены из реестра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8(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172819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Информация о новых нормативно-правовых документах Ростехнадзора, вступивших в силу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9 месяцев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2025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года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9069"/>
            <a:ext cx="1178371" cy="118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268761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За 9 месяцев </a:t>
            </a:r>
            <a:r>
              <a:rPr lang="ru-RU" sz="1400" dirty="0" smtClean="0">
                <a:solidFill>
                  <a:schemeClr val="tx2"/>
                </a:solidFill>
              </a:rPr>
              <a:t>2025 </a:t>
            </a:r>
            <a:r>
              <a:rPr lang="ru-RU" sz="1400" dirty="0">
                <a:solidFill>
                  <a:schemeClr val="tx2"/>
                </a:solidFill>
              </a:rPr>
              <a:t>года  вступили  в  силу </a:t>
            </a:r>
            <a:r>
              <a:rPr lang="ru-RU" sz="1400" dirty="0" smtClean="0">
                <a:solidFill>
                  <a:schemeClr val="tx2"/>
                </a:solidFill>
              </a:rPr>
              <a:t>следующие федеральные нормы и правила </a:t>
            </a:r>
            <a:r>
              <a:rPr lang="ru-RU" sz="1400" dirty="0">
                <a:solidFill>
                  <a:schemeClr val="tx2"/>
                </a:solidFill>
              </a:rPr>
              <a:t>в области использования атомной энергии.  С текстами ФНП можно ознакомиться на Официальном интернет портале правовой информации (www.pravo.gov.ru) или на сайте Управления (</a:t>
            </a:r>
            <a:r>
              <a:rPr lang="ru-RU" sz="1400" u="sng" dirty="0" err="1">
                <a:solidFill>
                  <a:schemeClr val="tx2"/>
                </a:solidFill>
                <a:hlinkClick r:id="rId3"/>
              </a:rPr>
              <a:t>www</a:t>
            </a:r>
            <a:r>
              <a:rPr lang="ru-RU" sz="1400" u="sng" dirty="0">
                <a:solidFill>
                  <a:schemeClr val="tx2"/>
                </a:solidFill>
                <a:hlinkClick r:id="rId3"/>
              </a:rPr>
              <a:t>.</a:t>
            </a:r>
            <a:r>
              <a:rPr lang="en-US" sz="1400" u="sng" dirty="0" err="1">
                <a:solidFill>
                  <a:schemeClr val="tx2"/>
                </a:solidFill>
                <a:hlinkClick r:id="rId3"/>
              </a:rPr>
              <a:t>vol</a:t>
            </a:r>
            <a:r>
              <a:rPr lang="ru-RU" sz="1400" u="sng" dirty="0">
                <a:solidFill>
                  <a:schemeClr val="tx2"/>
                </a:solidFill>
                <a:hlinkClick r:id="rId3"/>
              </a:rPr>
              <a:t>-</a:t>
            </a:r>
            <a:r>
              <a:rPr lang="en-US" sz="1400" u="sng" dirty="0" err="1">
                <a:hlinkClick r:id="rId3"/>
              </a:rPr>
              <a:t>nrs</a:t>
            </a:r>
            <a:r>
              <a:rPr lang="ru-RU" sz="1400" u="sng" dirty="0">
                <a:hlinkClick r:id="rId3"/>
              </a:rPr>
              <a:t>.</a:t>
            </a:r>
            <a:r>
              <a:rPr lang="en-US" sz="1400" u="sng" dirty="0" err="1">
                <a:hlinkClick r:id="rId3"/>
              </a:rPr>
              <a:t>gosnadzor</a:t>
            </a:r>
            <a:r>
              <a:rPr lang="ru-RU" sz="1400" u="sng" dirty="0">
                <a:hlinkClick r:id="rId3"/>
              </a:rPr>
              <a:t>.</a:t>
            </a:r>
            <a:r>
              <a:rPr lang="ru-RU" sz="1400" u="sng" dirty="0" err="1">
                <a:hlinkClick r:id="rId3"/>
              </a:rPr>
              <a:t>ru</a:t>
            </a:r>
            <a:r>
              <a:rPr lang="ru-RU" sz="1400" dirty="0"/>
              <a:t>).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644301"/>
              </p:ext>
            </p:extLst>
          </p:nvPr>
        </p:nvGraphicFramePr>
        <p:xfrm>
          <a:off x="1" y="2001755"/>
          <a:ext cx="8892479" cy="39065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4527"/>
                <a:gridCol w="4441528"/>
                <a:gridCol w="2160240"/>
                <a:gridCol w="1656184"/>
              </a:tblGrid>
              <a:tr h="247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>
                          <a:effectLst/>
                        </a:rPr>
                        <a:t>Наименование ФНП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>
                          <a:effectLst/>
                        </a:rPr>
                        <a:t>Приказ Ростехнадзора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>
                          <a:effectLst/>
                        </a:rPr>
                        <a:t>Дата вступления в силу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76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Положение о порядке расследования нарушений в работе исследовательских ядерных установок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НП-027-24 (взамен НП-027-10)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№353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25.11.2024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05.04.2025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01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Правила безопасности при выводе из эксплуатации судов и других плавсредств с ядерными реакторами и судов атомно-технологического обслуживания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НП-037-24 (взамен НП-037-11)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№354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26.11.2024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13.04.2025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01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Правила учета и контроля радиоактивных веществ, отдельных ядерных материалов и радиоактивных отходов в организации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НП-067-24 (взамен НП-067-16)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№31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30.01.2025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25.08.2025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01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Положения о порядке расследования и учета нарушений в работе судов и других плавсреств с ядерными реакторами и судов атомно-технологического обслуживания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НП-088-25 (взамен НП-088-11)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№159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12.05.2025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06.10.2025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5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984" y="274638"/>
            <a:ext cx="7783512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2"/>
                </a:solidFill>
              </a:rPr>
              <a:t>В целях содействия соблюдению обязательных требований, изложенных в действующих федеральных нормах и правилах, разработано и введено в действие в 2024  году  4 руководства по безопасности при использовании атомной энергии: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" y="116632"/>
            <a:ext cx="12255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133616"/>
              </p:ext>
            </p:extLst>
          </p:nvPr>
        </p:nvGraphicFramePr>
        <p:xfrm>
          <a:off x="1" y="1412776"/>
          <a:ext cx="9252518" cy="5445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9062"/>
                <a:gridCol w="4535586"/>
                <a:gridCol w="1994842"/>
                <a:gridCol w="1943028"/>
              </a:tblGrid>
              <a:tr h="629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effectLst/>
                        </a:rPr>
                        <a:t>Наименование руководства по безопасности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effectLst/>
                        </a:rPr>
                        <a:t>Приказ Ростехнадзора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effectLst/>
                        </a:rPr>
                        <a:t>НПА,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effectLst/>
                        </a:rPr>
                        <a:t>в целях содействия которым разработано РБ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</a:tr>
              <a:tr h="137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1.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Комментарии к федеральным нормам и правилам в области использования атомной энергии «Безопасность при обращении с радиоактивными отходами. Общие положения (НП-058-14).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РБ-032-23 (выпускается впервые)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Приказ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2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09.01.2024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НП-058-14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</a:tr>
              <a:tr h="11453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2.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Рекомендации по применению средств контроля доступа в системе учета и контроля ядерных материалов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РБ-098-23 (взамен РБ-098-14)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Приказ №53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14.02.2024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НП-030-19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</a:tr>
              <a:tr h="91627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Рекомендации по структуре и содержанию программ управления ресурсом контейнеров для хранения и транспортирования радиоактивных материалов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РБ-035-24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Приказ №57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16.02.2024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НП-025-22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НП-039-22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</a:tr>
              <a:tr h="137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4.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Рекомендации по составу, содержанию и порядку разработки объектовых документов по физической защите в организациях с радиационными объектами и порядку установления уровней физической защиты радиационных объектов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РБ-115-24 (взамен РБ-115-16)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Приказ №121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04.04.2024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НП-034-23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1" marR="6214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ВНИМАНИЕ</a:t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0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ЦЕЛЯМИ ОБОБЩЕНИЯ И АНАЛИЗА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ПРАВОПРИМЕНИТЕЛЬНОЙ ПРАКТИКИ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686799" cy="3237234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prstClr val="black"/>
                </a:solidFill>
              </a:rPr>
              <a:t>обеспечение единства практики применения </a:t>
            </a:r>
            <a:r>
              <a:rPr lang="ru-RU" sz="1900" dirty="0" err="1">
                <a:solidFill>
                  <a:prstClr val="black"/>
                </a:solidFill>
              </a:rPr>
              <a:t>Ростехнадзором</a:t>
            </a: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федеральных </a:t>
            </a:r>
            <a:r>
              <a:rPr lang="ru-RU" sz="1900" dirty="0">
                <a:solidFill>
                  <a:prstClr val="black"/>
                </a:solidFill>
              </a:rPr>
              <a:t>законов и иных нормативных правовых актов Российской Федерации;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prstClr val="black"/>
                </a:solidFill>
              </a:rPr>
              <a:t>обеспечение доступности сведений о правоприменительной практике Ростехнадзора и его территориальных органах путем их публикации для сведения поднадзорных субъектов;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prstClr val="black"/>
                </a:solidFill>
              </a:rPr>
              <a:t>совершенствование нормативных правовых актов с целью устранения устаревших, дублирующих и избыточных обязательных требований, устранения избыточных контрольно-надзорных функций.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ru-RU" sz="19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890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3843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Задачами обобщения и анализа правоприменительной практики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24847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600" b="1" dirty="0"/>
              <a:t>выявление проблемных вопросов </a:t>
            </a:r>
            <a:r>
              <a:rPr lang="ru-RU" sz="3600" dirty="0"/>
              <a:t>применяемых </a:t>
            </a:r>
            <a:r>
              <a:rPr lang="ru-RU" sz="3600" dirty="0" err="1"/>
              <a:t>Ростехнадзором</a:t>
            </a:r>
            <a:r>
              <a:rPr lang="ru-RU" sz="3600" dirty="0"/>
              <a:t> и его территориальными органами обязательных требований</a:t>
            </a:r>
            <a:r>
              <a:rPr lang="ru-RU" sz="3600" b="1" dirty="0"/>
              <a:t>;</a:t>
            </a:r>
          </a:p>
          <a:p>
            <a:pPr algn="just"/>
            <a:r>
              <a:rPr lang="ru-RU" sz="3600" b="1" dirty="0"/>
              <a:t>выработка </a:t>
            </a:r>
            <a:r>
              <a:rPr lang="ru-RU" sz="3600" dirty="0"/>
              <a:t>с привлечением широкого круга заинтересованных лиц</a:t>
            </a:r>
            <a:r>
              <a:rPr lang="ru-RU" sz="3600" b="1" dirty="0"/>
              <a:t> оптимальных решений проблемных вопросов </a:t>
            </a:r>
            <a:r>
              <a:rPr lang="ru-RU" sz="3600" dirty="0"/>
              <a:t>правоприменительной практики и их реализация</a:t>
            </a:r>
            <a:r>
              <a:rPr lang="ru-RU" sz="3600" b="1" dirty="0"/>
              <a:t>;</a:t>
            </a:r>
          </a:p>
          <a:p>
            <a:pPr algn="just"/>
            <a:r>
              <a:rPr lang="ru-RU" sz="3600" b="1" dirty="0"/>
              <a:t>выявление устаревших, дублирующих и избыточных обязательных требований, </a:t>
            </a:r>
            <a:r>
              <a:rPr lang="ru-RU" sz="3600" dirty="0"/>
              <a:t>подготовка и внесение предложений по их устранению</a:t>
            </a:r>
            <a:r>
              <a:rPr lang="ru-RU" sz="3600" b="1" dirty="0"/>
              <a:t>;</a:t>
            </a:r>
          </a:p>
          <a:p>
            <a:pPr algn="just"/>
            <a:r>
              <a:rPr lang="ru-RU" sz="3600" b="1" dirty="0"/>
              <a:t>выявление избыточных контрольно-надзорных функций, </a:t>
            </a:r>
            <a:r>
              <a:rPr lang="ru-RU" sz="3600" dirty="0"/>
              <a:t>подготовка и внесение предложений по их устранению;</a:t>
            </a:r>
          </a:p>
          <a:p>
            <a:pPr algn="just"/>
            <a:r>
              <a:rPr lang="ru-RU" sz="3600" b="1" dirty="0"/>
              <a:t>подготовка предложений по совершенствованию законодательства;</a:t>
            </a:r>
          </a:p>
          <a:p>
            <a:pPr algn="just"/>
            <a:r>
              <a:rPr lang="ru-RU" sz="3600" b="1" dirty="0"/>
              <a:t>выявление наиболее часто встречающихся случаев нарушений обязательных требований, </a:t>
            </a:r>
            <a:r>
              <a:rPr lang="ru-RU" sz="3600" dirty="0"/>
              <a:t>к которым относятся нарушения, выявляемые в течение отчетного периода при проведении </a:t>
            </a:r>
            <a:r>
              <a:rPr lang="ru-RU" sz="3600" b="1" dirty="0"/>
              <a:t>не менее чем 10 процентов мероприятий по контролю, </a:t>
            </a:r>
            <a:r>
              <a:rPr lang="ru-RU" sz="3600" dirty="0"/>
              <a:t>а также подготовка предложений по реализации профилактических мероприятий для их предупреждения</a:t>
            </a:r>
            <a:r>
              <a:rPr lang="ru-RU" sz="3600" dirty="0" smtClean="0"/>
              <a:t>;</a:t>
            </a:r>
          </a:p>
          <a:p>
            <a:pPr algn="just"/>
            <a:r>
              <a:rPr lang="ru-RU" sz="3600" b="1" dirty="0"/>
              <a:t>выявление данных, свидетельствующих о наличии различных подходов к применению и иных проблемных вопросов применения обязательных требований.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1890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29336"/>
            <a:ext cx="307464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475"/>
            <a:ext cx="1610975" cy="20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Контрольно-надзорная деятельность Ростехнадзора в области использования атомной энергии осуществляется в соответствии с: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0" y="24036"/>
            <a:ext cx="11763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0975" y="1549739"/>
            <a:ext cx="75330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Федеральным законом от 26 декабря 2008 г.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Федеральным законом от 21 ноября 1995 г. № 170-ФЗ «Об использовании атомной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энергии» с внесенными изменениями,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 также следующими нормативными правовыми актами Правительства Российской Федерации и Ростехнадзора: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Положением о федеральном государственном надзоре в области использования атомной энергии, утвержденное постановлением Правительства Российской Федерации от 15 октября 2012 г. № 1044 «О федеральном государственном надзоре в области использования атомной энергии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15 декабря 2025 года вступает в силу  Постановление от 23 октября 2025 №1648 «Об утверждении Положения о федеральном государственном надзоре в области использования атомной энергии»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2" y="1428403"/>
            <a:ext cx="1314590" cy="210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3664"/>
            <a:ext cx="7956374" cy="5970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/>
              <a:t>Количество  </a:t>
            </a:r>
            <a:r>
              <a:rPr lang="ru-RU" sz="2000" b="1" dirty="0"/>
              <a:t>организаций (юридических </a:t>
            </a:r>
            <a:r>
              <a:rPr lang="ru-RU" sz="2000" b="1" dirty="0" smtClean="0"/>
              <a:t>лиц)находящихся под надзором  Волжского </a:t>
            </a:r>
            <a:r>
              <a:rPr lang="ru-RU" sz="2000" b="1" dirty="0"/>
              <a:t>МТУ по надзору за ЯРБ </a:t>
            </a:r>
            <a:r>
              <a:rPr lang="ru-RU" sz="2000" b="1" dirty="0" smtClean="0"/>
              <a:t>Ростехнадзора за 9 месяцев  </a:t>
            </a:r>
            <a:r>
              <a:rPr lang="ru-RU" sz="2000" b="1" dirty="0" smtClean="0"/>
              <a:t>2025года   </a:t>
            </a:r>
            <a:endParaRPr lang="ru-RU" sz="20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429364"/>
              </p:ext>
            </p:extLst>
          </p:nvPr>
        </p:nvGraphicFramePr>
        <p:xfrm>
          <a:off x="3" y="1052736"/>
          <a:ext cx="4283965" cy="5802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0712"/>
                <a:gridCol w="1097861"/>
                <a:gridCol w="865392"/>
              </a:tblGrid>
              <a:tr h="427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9 месяцев 2024 года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9 месяцев </a:t>
                      </a:r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года 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02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Число организаций </a:t>
                      </a:r>
                      <a:r>
                        <a:rPr lang="ru-RU" sz="1200" u="none" strike="noStrike" dirty="0">
                          <a:effectLst/>
                        </a:rPr>
                        <a:t>(юридических лиц), осуществляющих деятельность в области использования атомной энергии – всего, </a:t>
                      </a:r>
                      <a:r>
                        <a:rPr lang="ru-RU" sz="1200" b="1" u="none" strike="noStrike" dirty="0">
                          <a:effectLst/>
                        </a:rPr>
                        <a:t>в том числе по видам деятельности</a:t>
                      </a:r>
                      <a:r>
                        <a:rPr lang="ru-RU" sz="1200" u="none" strike="noStrike" dirty="0">
                          <a:effectLst/>
                        </a:rPr>
                        <a:t>: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993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6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Эксплуатация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687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6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Изготовление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191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2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Конструирование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137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6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Сооружение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58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0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Проектирование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36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555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Обращение с РАО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9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Обращение с РВ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39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Вывод из эксплуатации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6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Обращение с ЯМ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72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Экспертиза обоснования безопасности ОИАЭ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72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Использование ЯМ при НИР и ОКР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53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Использование РВ при НИР и ОКР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592" marR="6592" marT="6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" y="41078"/>
            <a:ext cx="1187624" cy="101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954989"/>
              </p:ext>
            </p:extLst>
          </p:nvPr>
        </p:nvGraphicFramePr>
        <p:xfrm>
          <a:off x="4355976" y="1196752"/>
          <a:ext cx="4683199" cy="259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789993"/>
              </p:ext>
            </p:extLst>
          </p:nvPr>
        </p:nvGraphicFramePr>
        <p:xfrm>
          <a:off x="4398715" y="3717032"/>
          <a:ext cx="4745285" cy="326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764704"/>
            <a:ext cx="4860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</a:rPr>
              <a:t>Под надзором Управления за 9 месяцев   </a:t>
            </a:r>
            <a:r>
              <a:rPr lang="ru-RU" sz="1400" dirty="0" smtClean="0">
                <a:solidFill>
                  <a:schemeClr val="tx2"/>
                </a:solidFill>
              </a:rPr>
              <a:t>2025 </a:t>
            </a:r>
            <a:r>
              <a:rPr lang="ru-RU" sz="1400" dirty="0">
                <a:solidFill>
                  <a:schemeClr val="tx2"/>
                </a:solidFill>
              </a:rPr>
              <a:t>года находилось 980 организаций, что на 10% больше  чем в аналогичном периоде предыдущего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27677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75" y="79070"/>
            <a:ext cx="7858125" cy="11176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Проведенные проверки </a:t>
            </a:r>
            <a:r>
              <a:rPr lang="ru-RU" sz="2000" b="1" dirty="0" smtClean="0"/>
              <a:t> Волжским </a:t>
            </a:r>
            <a:r>
              <a:rPr lang="ru-RU" sz="2000" b="1" dirty="0"/>
              <a:t>МТУ по надзору за </a:t>
            </a:r>
            <a:r>
              <a:rPr lang="ru-RU" sz="2000" b="1" dirty="0" smtClean="0"/>
              <a:t>ЯРБ  </a:t>
            </a:r>
            <a:br>
              <a:rPr lang="ru-RU" sz="2000" b="1" dirty="0" smtClean="0"/>
            </a:br>
            <a:r>
              <a:rPr lang="ru-RU" sz="2000" b="1" dirty="0" smtClean="0"/>
              <a:t>за 9 месяцев 2024г.</a:t>
            </a:r>
            <a:endParaRPr lang="ru-RU" sz="2000" b="1" dirty="0"/>
          </a:p>
        </p:txBody>
      </p:sp>
      <p:graphicFrame>
        <p:nvGraphicFramePr>
          <p:cNvPr id="13" name="Рисунок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700227"/>
              </p:ext>
            </p:extLst>
          </p:nvPr>
        </p:nvGraphicFramePr>
        <p:xfrm>
          <a:off x="6152" y="1124744"/>
          <a:ext cx="7632848" cy="409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465313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9 месяцев 2024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465313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9 месяцев  </a:t>
            </a:r>
            <a:r>
              <a:rPr lang="ru-RU" sz="1000" dirty="0" smtClean="0"/>
              <a:t>2025</a:t>
            </a:r>
            <a:endParaRPr lang="ru-RU" sz="1000" dirty="0"/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069"/>
            <a:ext cx="1178371" cy="111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899358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За 9 месяцев </a:t>
            </a:r>
            <a:r>
              <a:rPr lang="ru-RU" dirty="0" smtClean="0"/>
              <a:t>2025 </a:t>
            </a:r>
            <a:r>
              <a:rPr lang="ru-RU" dirty="0"/>
              <a:t>года Управление провело </a:t>
            </a:r>
            <a:r>
              <a:rPr lang="ru-RU" dirty="0" smtClean="0"/>
              <a:t>2896 </a:t>
            </a:r>
            <a:r>
              <a:rPr lang="ru-RU" dirty="0"/>
              <a:t>проверка (в аналогичном периоде </a:t>
            </a:r>
            <a:r>
              <a:rPr lang="ru-RU" dirty="0" smtClean="0"/>
              <a:t>2024 </a:t>
            </a:r>
            <a:r>
              <a:rPr lang="ru-RU" dirty="0"/>
              <a:t>года было проведено </a:t>
            </a:r>
            <a:r>
              <a:rPr lang="ru-RU" dirty="0" smtClean="0"/>
              <a:t>2751 </a:t>
            </a:r>
            <a:r>
              <a:rPr lang="ru-RU" dirty="0"/>
              <a:t>проверок), при сравнительном анализе  показатели за отчетный и предыдущий периоды отличаются более чем  10%,  это связано с  графиком проведения плановых ремонтов энергоблоков АЭС, при проведении ремонтов проводится больше проверок оборудования и элементов  АЭС</a:t>
            </a:r>
          </a:p>
        </p:txBody>
      </p:sp>
    </p:spTree>
    <p:extLst>
      <p:ext uri="{BB962C8B-B14F-4D97-AF65-F5344CB8AC3E}">
        <p14:creationId xmlns:p14="http://schemas.microsoft.com/office/powerpoint/2010/main" val="19194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1296144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619672" y="52085"/>
            <a:ext cx="7056784" cy="828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98120142"/>
              </p:ext>
            </p:extLst>
          </p:nvPr>
        </p:nvGraphicFramePr>
        <p:xfrm>
          <a:off x="1403648" y="0"/>
          <a:ext cx="7740352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170274"/>
              </p:ext>
            </p:extLst>
          </p:nvPr>
        </p:nvGraphicFramePr>
        <p:xfrm>
          <a:off x="-20513" y="1628800"/>
          <a:ext cx="4728468" cy="376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91939718"/>
              </p:ext>
            </p:extLst>
          </p:nvPr>
        </p:nvGraphicFramePr>
        <p:xfrm>
          <a:off x="4788024" y="977754"/>
          <a:ext cx="4224088" cy="407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6511" y="880775"/>
            <a:ext cx="47826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ru-RU" sz="1400" dirty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ри проведении </a:t>
            </a:r>
            <a:r>
              <a:rPr lang="ru-RU" sz="1400" b="1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51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контрольно-надзорных мероприятий   выявлено   </a:t>
            </a:r>
            <a:r>
              <a:rPr lang="ru-RU" sz="1400" b="1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189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( в аналогичном периоде 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2024 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года было выявлено 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210/65) 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нарушений </a:t>
            </a:r>
            <a:r>
              <a:rPr lang="ru-RU" sz="1400" dirty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норм и правил в ОИАЭ и требования условий действия </a:t>
            </a:r>
            <a:r>
              <a:rPr lang="ru-RU" sz="1400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лицензий, из них:</a:t>
            </a:r>
            <a:endParaRPr lang="ru-RU" sz="1400" dirty="0"/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79715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9 месяцев 2024г.     9 месяцев </a:t>
            </a:r>
            <a:r>
              <a:rPr lang="ru-RU" sz="1200" dirty="0" smtClean="0"/>
              <a:t>2025г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57191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Количество выявленных нарушений за 9 месяцев 2025 года уменьшилось по сравнению с аналогичным периодом 2024 года. Причиной снижения количества нарушений являются профилактические мероприятия, которые проводятся Управлением с целью устранения причин, факторов и условий, способствующих нарушениям обязательных требований. 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763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14" y="116630"/>
            <a:ext cx="7493645" cy="88984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Обобщение </a:t>
            </a:r>
            <a:r>
              <a:rPr lang="ru-RU" sz="2000" b="1" dirty="0" smtClean="0"/>
              <a:t>выявленных </a:t>
            </a:r>
            <a:r>
              <a:rPr lang="ru-RU" sz="2000" b="1" dirty="0"/>
              <a:t>нарушений при проведении контрольно-надзорных </a:t>
            </a:r>
            <a:r>
              <a:rPr lang="ru-RU" sz="2000" b="1" dirty="0" smtClean="0"/>
              <a:t>мероприятий и анализу документов :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8" y="1006475"/>
            <a:ext cx="9127182" cy="55908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</a:rPr>
              <a:t>ходе контрольно-надзорных </a:t>
            </a:r>
            <a:r>
              <a:rPr lang="ru-RU" sz="1600" dirty="0" smtClean="0">
                <a:latin typeface="Arial" pitchFamily="34" charset="0"/>
              </a:rPr>
              <a:t>мероприятий и  анализа документов  </a:t>
            </a:r>
            <a:r>
              <a:rPr lang="ru-RU" sz="1600" dirty="0">
                <a:latin typeface="Arial" pitchFamily="34" charset="0"/>
              </a:rPr>
              <a:t>в отчетном периоде  выявлены </a:t>
            </a:r>
            <a:r>
              <a:rPr lang="ru-RU" sz="1600" dirty="0" smtClean="0">
                <a:latin typeface="Arial" pitchFamily="34" charset="0"/>
              </a:rPr>
              <a:t>   типовые  нарушения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600" b="1" u="sng" dirty="0">
                <a:solidFill>
                  <a:schemeClr val="tx2"/>
                </a:solidFill>
              </a:rPr>
              <a:t>Федеральный государственный строительный надзор на объектах использования атомной </a:t>
            </a:r>
            <a:r>
              <a:rPr lang="ru-RU" sz="1600" b="1" u="sng" dirty="0" smtClean="0">
                <a:solidFill>
                  <a:schemeClr val="tx2"/>
                </a:solidFill>
              </a:rPr>
              <a:t>энергии</a:t>
            </a:r>
            <a:endParaRPr lang="ru-RU" sz="1600" u="sng" dirty="0">
              <a:solidFill>
                <a:schemeClr val="tx2"/>
              </a:solidFill>
            </a:endParaRPr>
          </a:p>
          <a:p>
            <a:pPr marL="285750" indent="-200025" algn="just"/>
            <a:r>
              <a:rPr lang="ru-RU" sz="1600" dirty="0"/>
              <a:t>Нарушение установленного порядка строительства, некачественное устройство монолитных ж/б конструкций, требований пожарной безопасности (Градостроительный кодекс РФ, Постановления правительства РФ от 30.07.2021 № 1087, от 21.06.2010 № 468);</a:t>
            </a:r>
          </a:p>
          <a:p>
            <a:pPr marL="285750" indent="-200025" algn="just"/>
            <a:r>
              <a:rPr lang="ru-RU" sz="1600" dirty="0"/>
              <a:t>Нарушение требований к оформлению исполнительной документации, ведению общих и специальных журналов (Градостроительный кодекс РФ ,РД-11-05-2007,РД-11-02-2006</a:t>
            </a:r>
            <a:r>
              <a:rPr lang="ru-RU" sz="1600" dirty="0" smtClean="0"/>
              <a:t>). 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b="1" u="sng" dirty="0">
                <a:solidFill>
                  <a:schemeClr val="tx2"/>
                </a:solidFill>
              </a:rPr>
              <a:t>Федеральный государственный надзор </a:t>
            </a:r>
            <a:r>
              <a:rPr lang="ru-RU" sz="1600" b="1" u="sng" dirty="0">
                <a:solidFill>
                  <a:schemeClr val="tx2"/>
                </a:solidFill>
              </a:rPr>
              <a:t>на объектах использования атомной энергии</a:t>
            </a:r>
            <a:endParaRPr lang="ru-RU" sz="1600" u="sng" dirty="0">
              <a:solidFill>
                <a:schemeClr val="tx2"/>
              </a:solidFill>
            </a:endParaRPr>
          </a:p>
          <a:p>
            <a:pPr algn="just"/>
            <a:r>
              <a:rPr lang="ru-RU" sz="1600" dirty="0" smtClean="0"/>
              <a:t>Нарушение </a:t>
            </a:r>
            <a:r>
              <a:rPr lang="ru-RU" sz="1600" dirty="0" smtClean="0"/>
              <a:t>федеральных норм и правил,  в части внесения изменений в эксплуатационную </a:t>
            </a:r>
            <a:r>
              <a:rPr lang="ru-RU" sz="1600" dirty="0" smtClean="0"/>
              <a:t>документацию;</a:t>
            </a:r>
          </a:p>
          <a:p>
            <a:pPr algn="just"/>
            <a:r>
              <a:rPr lang="ru-RU" sz="1600" dirty="0"/>
              <a:t>Осуществление деятельности в области использования атомной энергии с нарушением локальных документов, разработанных </a:t>
            </a:r>
            <a:r>
              <a:rPr lang="ru-RU" sz="1600" dirty="0" smtClean="0"/>
              <a:t>организацией; </a:t>
            </a:r>
            <a:endParaRPr lang="ru-RU" sz="1600" dirty="0" smtClean="0"/>
          </a:p>
          <a:p>
            <a:pPr algn="just"/>
            <a:r>
              <a:rPr lang="ru-RU" sz="1600" dirty="0" smtClean="0"/>
              <a:t>Непредставление </a:t>
            </a:r>
            <a:r>
              <a:rPr lang="ru-RU" sz="1600" dirty="0"/>
              <a:t>своевременно необходимых </a:t>
            </a:r>
            <a:r>
              <a:rPr lang="ru-RU" sz="1600" dirty="0" smtClean="0"/>
              <a:t>сведений; </a:t>
            </a:r>
          </a:p>
          <a:p>
            <a:pPr algn="just"/>
            <a:r>
              <a:rPr lang="ru-RU" sz="1600" dirty="0"/>
              <a:t>Иные нарушения. </a:t>
            </a:r>
          </a:p>
          <a:p>
            <a:pPr algn="just"/>
            <a:endParaRPr lang="ru-RU" sz="1600" dirty="0"/>
          </a:p>
          <a:p>
            <a:pPr algn="just"/>
            <a:endParaRPr lang="ru-RU" sz="1600" b="1" u="sng" dirty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endParaRPr lang="ru-RU" sz="1600" u="sng" dirty="0">
              <a:solidFill>
                <a:srgbClr val="1F497D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" y="0"/>
            <a:ext cx="1176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205413"/>
            <a:ext cx="91821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78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344816" cy="11967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Количество  административных наказаний  за 9 месяцев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2025г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 и аналогичный период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2024г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 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28274481"/>
              </p:ext>
            </p:extLst>
          </p:nvPr>
        </p:nvGraphicFramePr>
        <p:xfrm>
          <a:off x="107504" y="1052736"/>
          <a:ext cx="9036496" cy="543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3652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9583</TotalTime>
  <Words>1619</Words>
  <Application>Microsoft Office PowerPoint</Application>
  <PresentationFormat>Экран (4:3)</PresentationFormat>
  <Paragraphs>282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ЦЕЛЯМИ ОБОБЩЕНИЯ И АНАЛИЗА  ПРАВОПРИМЕНИТЕЛЬНОЙ ПРАКТИКИ ЯВЛЯЮТСЯ:</vt:lpstr>
      <vt:lpstr>Задачами обобщения и анализа правоприменительной практики являются:</vt:lpstr>
      <vt:lpstr>Контрольно-надзорная деятельность Ростехнадзора в области использования атомной энергии осуществляется в соответствии с:</vt:lpstr>
      <vt:lpstr>Количество  организаций (юридических лиц)находящихся под надзором  Волжского МТУ по надзору за ЯРБ Ростехнадзора за 9 месяцев  2025года   </vt:lpstr>
      <vt:lpstr>Проведенные проверки  Волжским МТУ по надзору за ЯРБ   за 9 месяцев 2024г.</vt:lpstr>
      <vt:lpstr>Презентация PowerPoint</vt:lpstr>
      <vt:lpstr>Обобщение выявленных нарушений при проведении контрольно-надзорных мероприятий и анализу документов : </vt:lpstr>
      <vt:lpstr>Количество  административных наказаний  за 9 месяцев  2025г. и аналогичный период  2024г.  </vt:lpstr>
      <vt:lpstr>Меры принимаемые к нарушителям  </vt:lpstr>
      <vt:lpstr>Предоставления государственной услуги по лицензированию в области использования атомной энергии за 9 месяцев 2025 г.</vt:lpstr>
      <vt:lpstr>Предоставления государственной услуги  по выдачи разрешений в области использования атомной энергии за 9 месяцев  2025 г.</vt:lpstr>
      <vt:lpstr>Регистрация организаций, эксплуатирующих РИ 4 и 5 категорий за 9 месяцев 2024 г.</vt:lpstr>
      <vt:lpstr>Презентация PowerPoint</vt:lpstr>
      <vt:lpstr>В целях содействия соблюдению обязательных требований, изложенных в действующих федеральных нормах и правилах, разработано и введено в действие в 2024  году  4 руководства по безопасности при использовании атомной энергии:</vt:lpstr>
      <vt:lpstr>БЛАГОДАРЮ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количестве проверок,  проведенных Ростехнадзором в 2010-2011 гг.</dc:title>
  <dc:creator>Y.DMITRIEVA</dc:creator>
  <cp:lastModifiedBy>Тищенко Анастасия Валерьевна</cp:lastModifiedBy>
  <cp:revision>739</cp:revision>
  <cp:lastPrinted>2024-11-22T05:29:01Z</cp:lastPrinted>
  <dcterms:created xsi:type="dcterms:W3CDTF">2012-04-16T15:48:35Z</dcterms:created>
  <dcterms:modified xsi:type="dcterms:W3CDTF">2025-11-19T07:04:17Z</dcterms:modified>
</cp:coreProperties>
</file>